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9.xml" ContentType="application/vnd.openxmlformats-officedocument.presentationml.tags+xml"/>
  <Override PartName="/ppt/notesSlides/notesSlide1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36" r:id="rId1"/>
  </p:sldMasterIdLst>
  <p:notesMasterIdLst>
    <p:notesMasterId r:id="rId32"/>
  </p:notesMasterIdLst>
  <p:handoutMasterIdLst>
    <p:handoutMasterId r:id="rId33"/>
  </p:handoutMasterIdLst>
  <p:sldIdLst>
    <p:sldId id="256" r:id="rId2"/>
    <p:sldId id="512" r:id="rId3"/>
    <p:sldId id="513" r:id="rId4"/>
    <p:sldId id="514" r:id="rId5"/>
    <p:sldId id="454" r:id="rId6"/>
    <p:sldId id="516" r:id="rId7"/>
    <p:sldId id="517" r:id="rId8"/>
    <p:sldId id="455" r:id="rId9"/>
    <p:sldId id="453" r:id="rId10"/>
    <p:sldId id="520" r:id="rId11"/>
    <p:sldId id="521" r:id="rId12"/>
    <p:sldId id="522" r:id="rId13"/>
    <p:sldId id="451" r:id="rId14"/>
    <p:sldId id="501" r:id="rId15"/>
    <p:sldId id="456" r:id="rId16"/>
    <p:sldId id="526" r:id="rId17"/>
    <p:sldId id="306" r:id="rId18"/>
    <p:sldId id="495" r:id="rId19"/>
    <p:sldId id="360" r:id="rId20"/>
    <p:sldId id="527" r:id="rId21"/>
    <p:sldId id="459" r:id="rId22"/>
    <p:sldId id="462" r:id="rId23"/>
    <p:sldId id="369" r:id="rId24"/>
    <p:sldId id="502" r:id="rId25"/>
    <p:sldId id="523" r:id="rId26"/>
    <p:sldId id="507" r:id="rId27"/>
    <p:sldId id="510" r:id="rId28"/>
    <p:sldId id="524" r:id="rId29"/>
    <p:sldId id="525" r:id="rId30"/>
    <p:sldId id="511" r:id="rId31"/>
  </p:sldIdLst>
  <p:sldSz cx="12192000" cy="6858000"/>
  <p:notesSz cx="7315200" cy="9601200"/>
  <p:embeddedFontLst>
    <p:embeddedFont>
      <p:font typeface="Baskerville Old Face" panose="02020602080505020303" pitchFamily="18" charset="0"/>
      <p:regular r:id="rId34"/>
    </p:embeddedFont>
    <p:embeddedFont>
      <p:font typeface="Calibri" panose="020F0502020204030204" pitchFamily="34" charset="0"/>
      <p:regular r:id="rId35"/>
      <p:bold r:id="rId36"/>
      <p:italic r:id="rId37"/>
      <p:boldItalic r:id="rId38"/>
    </p:embeddedFont>
    <p:embeddedFont>
      <p:font typeface="Cambria Math" panose="02040503050406030204" pitchFamily="18" charset="0"/>
      <p:regular r:id="rId39"/>
    </p:embeddedFont>
    <p:embeddedFont>
      <p:font typeface="Candara" panose="020E0502030303020204" pitchFamily="34" charset="0"/>
      <p:regular r:id="rId40"/>
      <p:bold r:id="rId41"/>
      <p:italic r:id="rId42"/>
      <p:boldItalic r:id="rId43"/>
    </p:embeddedFont>
    <p:embeddedFont>
      <p:font typeface="Century Gothic" panose="020B0502020202020204" pitchFamily="34" charset="0"/>
      <p:regular r:id="rId44"/>
      <p:bold r:id="rId45"/>
      <p:italic r:id="rId46"/>
      <p:boldItalic r:id="rId4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663" autoAdjust="0"/>
  </p:normalViewPr>
  <p:slideViewPr>
    <p:cSldViewPr snapToGrid="0">
      <p:cViewPr varScale="1">
        <p:scale>
          <a:sx n="114" d="100"/>
          <a:sy n="114" d="100"/>
        </p:scale>
        <p:origin x="39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69"/>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23</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24</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could you think about this question?</a:t>
            </a:r>
          </a:p>
          <a:p>
            <a:r>
              <a:rPr lang="en-US" dirty="0"/>
              <a:t>How would you PROVE</a:t>
            </a:r>
            <a:r>
              <a:rPr lang="en-US" baseline="0" dirty="0"/>
              <a:t> what the right answer is?</a:t>
            </a:r>
          </a:p>
          <a:p>
            <a:r>
              <a:rPr lang="en-US" baseline="0" dirty="0"/>
              <a:t>Write the equations for minor and major </a:t>
            </a:r>
            <a:r>
              <a:rPr lang="en-US" baseline="0"/>
              <a:t>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25</a:t>
            </a:fld>
            <a:endParaRPr lang="en-US"/>
          </a:p>
        </p:txBody>
      </p:sp>
    </p:spTree>
    <p:extLst>
      <p:ext uri="{BB962C8B-B14F-4D97-AF65-F5344CB8AC3E}">
        <p14:creationId xmlns:p14="http://schemas.microsoft.com/office/powerpoint/2010/main" val="284165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26</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Why not at inlet to pipe? (would need to use Bernoulli to calculate pressure)</a:t>
            </a:r>
          </a:p>
          <a:p>
            <a:r>
              <a:rPr lang="en-US" dirty="0"/>
              <a:t>Show that vertical at outlet or horizontal at outlet is equivalent.</a:t>
            </a:r>
          </a:p>
          <a:p>
            <a:r>
              <a:rPr lang="en-US" dirty="0"/>
              <a:t>HL = </a:t>
            </a:r>
            <a:r>
              <a:rPr lang="en-US" dirty="0" err="1"/>
              <a:t>fL</a:t>
            </a:r>
            <a:r>
              <a:rPr lang="en-US" dirty="0"/>
              <a:t>/dV^2/2g</a:t>
            </a:r>
            <a:r>
              <a:rPr lang="en-US" baseline="0" dirty="0"/>
              <a:t> + sumK</a:t>
            </a:r>
            <a:r>
              <a:rPr lang="en-US" dirty="0"/>
              <a:t>V^2/2g</a:t>
            </a:r>
          </a:p>
        </p:txBody>
      </p:sp>
    </p:spTree>
    <p:extLst>
      <p:ext uri="{BB962C8B-B14F-4D97-AF65-F5344CB8AC3E}">
        <p14:creationId xmlns:p14="http://schemas.microsoft.com/office/powerpoint/2010/main" val="1562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27</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496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a:t>
            </a:fld>
            <a:endParaRPr lang="en-US"/>
          </a:p>
        </p:txBody>
      </p:sp>
    </p:spTree>
    <p:extLst>
      <p:ext uri="{BB962C8B-B14F-4D97-AF65-F5344CB8AC3E}">
        <p14:creationId xmlns:p14="http://schemas.microsoft.com/office/powerpoint/2010/main" val="407325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10</a:t>
            </a:fld>
            <a:endParaRPr lang="en-US">
              <a:solidFill>
                <a:prstClr val="black"/>
              </a:solidFill>
            </a:endParaRPr>
          </a:p>
        </p:txBody>
      </p:sp>
      <p:sp>
        <p:nvSpPr>
          <p:cNvPr id="96259" name="Rectangle 2"/>
          <p:cNvSpPr>
            <a:spLocks noGrp="1" noRot="1" noChangeAspect="1" noChangeArrowheads="1" noTextEdit="1"/>
          </p:cNvSpPr>
          <p:nvPr>
            <p:ph type="sldImg"/>
          </p:nvPr>
        </p:nvSpPr>
        <p:spPr>
          <a:xfrm>
            <a:off x="457200" y="720725"/>
            <a:ext cx="6400800" cy="3600450"/>
          </a:xfrm>
          <a:ln/>
        </p:spPr>
      </p:sp>
      <p:sp>
        <p:nvSpPr>
          <p:cNvPr id="9626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3860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Acceleration is efficient!!!!</a:t>
            </a:r>
          </a:p>
          <a:p>
            <a:r>
              <a:rPr lang="en-US" dirty="0"/>
              <a:t>Deceleration</a:t>
            </a:r>
            <a:r>
              <a:rPr lang="en-US" baseline="0" dirty="0"/>
              <a:t> is inefficient!</a:t>
            </a:r>
          </a:p>
          <a:p>
            <a:r>
              <a:rPr lang="en-US" baseline="0" dirty="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12</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17</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18</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19</a:t>
            </a:fld>
            <a:endParaRPr lang="en-US"/>
          </a:p>
        </p:txBody>
      </p:sp>
      <p:sp>
        <p:nvSpPr>
          <p:cNvPr id="299010" name="Rectangle 2"/>
          <p:cNvSpPr>
            <a:spLocks noGrp="1" noRot="1" noChangeAspect="1" noChangeArrowheads="1" noTextEdit="1"/>
          </p:cNvSpPr>
          <p:nvPr>
            <p:ph type="sldImg"/>
          </p:nvPr>
        </p:nvSpPr>
        <p:spPr>
          <a:xfrm>
            <a:off x="457200" y="720725"/>
            <a:ext cx="6400800" cy="3600450"/>
          </a:xfrm>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21</a:t>
            </a:fld>
            <a:endParaRPr lang="en-US"/>
          </a:p>
        </p:txBody>
      </p:sp>
      <p:sp>
        <p:nvSpPr>
          <p:cNvPr id="146435" name="Rectangle 2"/>
          <p:cNvSpPr>
            <a:spLocks noGrp="1" noRot="1" noChangeAspect="1" noChangeArrowheads="1" noTextEdit="1"/>
          </p:cNvSpPr>
          <p:nvPr>
            <p:ph type="sldImg"/>
          </p:nvPr>
        </p:nvSpPr>
        <p:spPr>
          <a:xfrm>
            <a:off x="457200" y="720725"/>
            <a:ext cx="6400800" cy="3600450"/>
          </a:xfrm>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22</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9944725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53137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1021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8546391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90782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712257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20701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7563259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2761332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30013586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6755175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280552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991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6385752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1997389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16055288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82832909"/>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oleObject" Target="../embeddings/oleObject4.bin"/><Relationship Id="rId3" Type="http://schemas.openxmlformats.org/officeDocument/2006/relationships/tags" Target="../tags/tag3.xml"/><Relationship Id="rId7" Type="http://schemas.openxmlformats.org/officeDocument/2006/relationships/image" Target="../media/image8.png"/><Relationship Id="rId12" Type="http://schemas.openxmlformats.org/officeDocument/2006/relationships/image" Target="../media/image22.png"/><Relationship Id="rId17" Type="http://schemas.openxmlformats.org/officeDocument/2006/relationships/image" Target="../media/image15.png"/><Relationship Id="rId2" Type="http://schemas.openxmlformats.org/officeDocument/2006/relationships/tags" Target="../tags/tag2.xml"/><Relationship Id="rId16" Type="http://schemas.openxmlformats.org/officeDocument/2006/relationships/image" Target="../media/image14.png"/><Relationship Id="rId1" Type="http://schemas.openxmlformats.org/officeDocument/2006/relationships/vmlDrawing" Target="../drawings/vmlDrawing3.vml"/><Relationship Id="rId6" Type="http://schemas.openxmlformats.org/officeDocument/2006/relationships/slideLayout" Target="../slideLayouts/slideLayout4.xml"/><Relationship Id="rId5" Type="http://schemas.openxmlformats.org/officeDocument/2006/relationships/tags" Target="../tags/tag5.xml"/><Relationship Id="rId15" Type="http://schemas.openxmlformats.org/officeDocument/2006/relationships/image" Target="../media/image13.png"/><Relationship Id="rId4" Type="http://schemas.openxmlformats.org/officeDocument/2006/relationships/tags" Target="../tags/tag4.xml"/><Relationship Id="rId14" Type="http://schemas.openxmlformats.org/officeDocument/2006/relationships/image" Target="../media/image6.wmf"/></Relationships>
</file>

<file path=ppt/slides/_rels/slide14.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6.xml"/><Relationship Id="rId7" Type="http://schemas.openxmlformats.org/officeDocument/2006/relationships/notesSlide" Target="../notesSlides/notesSlide7.xml"/><Relationship Id="rId12" Type="http://schemas.openxmlformats.org/officeDocument/2006/relationships/image" Target="../media/image2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4.xml"/><Relationship Id="rId11" Type="http://schemas.openxmlformats.org/officeDocument/2006/relationships/image" Target="../media/image27.png"/><Relationship Id="rId5" Type="http://schemas.openxmlformats.org/officeDocument/2006/relationships/tags" Target="../tags/tag18.xml"/><Relationship Id="rId10" Type="http://schemas.openxmlformats.org/officeDocument/2006/relationships/image" Target="../media/image26.png"/><Relationship Id="rId4" Type="http://schemas.openxmlformats.org/officeDocument/2006/relationships/tags" Target="../tags/tag17.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tags" Target="../tags/tag22.xml"/><Relationship Id="rId7" Type="http://schemas.openxmlformats.org/officeDocument/2006/relationships/notesSlide" Target="../notesSlides/notesSlide9.xml"/><Relationship Id="rId12" Type="http://schemas.openxmlformats.org/officeDocument/2006/relationships/image" Target="../media/image3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4.xml"/><Relationship Id="rId11" Type="http://schemas.openxmlformats.org/officeDocument/2006/relationships/image" Target="../media/image30.png"/><Relationship Id="rId5" Type="http://schemas.openxmlformats.org/officeDocument/2006/relationships/tags" Target="../tags/tag24.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3.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7.xml"/><Relationship Id="rId7" Type="http://schemas.openxmlformats.org/officeDocument/2006/relationships/image" Target="../media/image2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1.xml"/><Relationship Id="rId5" Type="http://schemas.openxmlformats.org/officeDocument/2006/relationships/slideLayout" Target="../slideLayouts/slideLayout4.xml"/><Relationship Id="rId10" Type="http://schemas.openxmlformats.org/officeDocument/2006/relationships/image" Target="../media/image33.png"/><Relationship Id="rId4" Type="http://schemas.openxmlformats.org/officeDocument/2006/relationships/tags" Target="../tags/tag28.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29.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2.xml"/><Relationship Id="rId7" Type="http://schemas.openxmlformats.org/officeDocument/2006/relationships/image" Target="../media/image35.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notesSlide" Target="../notesSlides/notesSlide14.xml"/><Relationship Id="rId11" Type="http://schemas.openxmlformats.org/officeDocument/2006/relationships/hyperlink" Target="https://aguaclara.github.io/Textbook/Review/Review_Fluid_Mechanics.html#head-loss-elevation-difference-trick" TargetMode="External"/><Relationship Id="rId5" Type="http://schemas.openxmlformats.org/officeDocument/2006/relationships/slideLayout" Target="../slideLayouts/slideLayout4.xml"/><Relationship Id="rId10" Type="http://schemas.openxmlformats.org/officeDocument/2006/relationships/image" Target="../media/image38.png"/><Relationship Id="rId4" Type="http://schemas.openxmlformats.org/officeDocument/2006/relationships/tags" Target="../tags/tag33.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dirty="0" err="1"/>
              <a:t>luggagebehindortop</a:t>
            </a:r>
            <a:endParaRPr lang="en-US" dirty="0"/>
          </a:p>
        </p:txBody>
      </p:sp>
      <p:sp>
        <p:nvSpPr>
          <p:cNvPr id="6" name="Content Placeholder 5"/>
          <p:cNvSpPr>
            <a:spLocks noGrp="1"/>
          </p:cNvSpPr>
          <p:nvPr>
            <p:ph idx="1"/>
          </p:nvPr>
        </p:nvSpPr>
        <p:spPr/>
        <p:txBody>
          <a:bodyPr/>
          <a:lstStyle/>
          <a:p>
            <a:r>
              <a:rPr lang="en-US" dirty="0"/>
              <a:t>on the roof rack on top of the car.</a:t>
            </a:r>
          </a:p>
          <a:p>
            <a:r>
              <a:rPr lang="en-US" dirty="0"/>
              <a:t>on the hitch behind the car.</a:t>
            </a:r>
          </a:p>
        </p:txBody>
      </p:sp>
      <p:sp>
        <p:nvSpPr>
          <p:cNvPr id="27652" name="Rectangle 3"/>
          <p:cNvSpPr>
            <a:spLocks noGrp="1" noChangeArrowheads="1"/>
          </p:cNvSpPr>
          <p:nvPr>
            <p:ph type="body" sz="quarter" idx="13"/>
          </p:nvPr>
        </p:nvSpPr>
        <p:spPr/>
        <p:txBody>
          <a:bodyPr/>
          <a:lstStyle/>
          <a:p>
            <a:r>
              <a:rPr lang="en-US" dirty="0"/>
              <a:t>I’m going on vacation and I can’t pack all of our luggage in my car. Where should I put it to reduce the drag on the car?</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4892932" y="3581400"/>
            <a:ext cx="4048125" cy="2676525"/>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371475" y="4222750"/>
            <a:ext cx="4286250" cy="2171700"/>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BernoulliOrEnergy</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a:t>Control Volume Energy equation</a:t>
            </a:r>
          </a:p>
          <a:p>
            <a:pPr marL="514350" indent="-514350">
              <a:buFont typeface="+mj-lt"/>
              <a:buAutoNum type="alphaUcPeriod"/>
            </a:pPr>
            <a:endParaRPr lang="en-US" dirty="0"/>
          </a:p>
          <a:p>
            <a:pPr marL="514350" indent="-514350">
              <a:buFont typeface="+mj-lt"/>
              <a:buAutoNum type="alphaUcPeriod"/>
            </a:pPr>
            <a:endParaRPr lang="en-US" dirty="0"/>
          </a:p>
          <a:p>
            <a:pPr marL="514350" indent="-514350">
              <a:buFont typeface="+mj-lt"/>
              <a:buAutoNum type="alphaUcPeriod"/>
            </a:pPr>
            <a:r>
              <a:rPr lang="en-US" dirty="0"/>
              <a:t>Bernoulli equation</a:t>
            </a:r>
          </a:p>
          <a:p>
            <a:pPr marL="514350" indent="-514350">
              <a:buFont typeface="+mj-lt"/>
              <a:buAutoNum type="alphaUcPeriod"/>
            </a:pPr>
            <a:endParaRPr lang="en-US" dirty="0"/>
          </a:p>
          <a:p>
            <a:pPr marL="514350" indent="-514350">
              <a:buFont typeface="+mj-lt"/>
              <a:buAutoNum type="alphaUcPeriod"/>
            </a:pPr>
            <a:endParaRPr lang="en-US" dirty="0"/>
          </a:p>
          <a:p>
            <a:pPr marL="514350" indent="-514350">
              <a:buFont typeface="+mj-lt"/>
              <a:buAutoNum type="alphaUcPeriod"/>
            </a:pPr>
            <a:r>
              <a:rPr lang="en-US" dirty="0"/>
              <a:t>These are the same equations</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a:t>Which equation do you use to measure the head loss in a pipe system?</a:t>
            </a:r>
          </a:p>
        </p:txBody>
      </p:sp>
      <p:graphicFrame>
        <p:nvGraphicFramePr>
          <p:cNvPr id="5" name="Object 4"/>
          <p:cNvGraphicFramePr>
            <a:graphicFrameLocks noChangeAspect="1"/>
          </p:cNvGraphicFramePr>
          <p:nvPr/>
        </p:nvGraphicFramePr>
        <p:xfrm>
          <a:off x="533400" y="2209800"/>
          <a:ext cx="7604125" cy="741362"/>
        </p:xfrm>
        <a:graphic>
          <a:graphicData uri="http://schemas.openxmlformats.org/presentationml/2006/ole">
            <mc:AlternateContent xmlns:mc="http://schemas.openxmlformats.org/markup-compatibility/2006">
              <mc:Choice xmlns:v="urn:schemas-microsoft-com:vml" Requires="v">
                <p:oleObj spid="_x0000_s749589" name="Equation" r:id="rId3" imgW="155438543" imgH="19802475" progId="Equation.DSMT4">
                  <p:embed/>
                </p:oleObj>
              </mc:Choice>
              <mc:Fallback>
                <p:oleObj name="Equation" r:id="rId3" imgW="155438543" imgH="19802475"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209800"/>
                        <a:ext cx="7604125" cy="74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mc:AlternateContent xmlns:mc="http://schemas.openxmlformats.org/markup-compatibility/2006" xmlns:a14="http://schemas.microsoft.com/office/drawing/2010/main">
        <mc:Choice Requires="a14">
          <p:sp>
            <p:nvSpPr>
              <p:cNvPr id="7" name="Rectangle 6"/>
              <p:cNvSpPr/>
              <p:nvPr/>
            </p:nvSpPr>
            <p:spPr>
              <a:xfrm>
                <a:off x="533400" y="4114800"/>
                <a:ext cx="3148491" cy="711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1</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1</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1</m:t>
                              </m:r>
                            </m:sub>
                            <m:sup>
                              <m:r>
                                <a:rPr lang="en-US">
                                  <a:latin typeface="Cambria Math"/>
                                </a:rPr>
                                <m:t>2</m:t>
                              </m:r>
                            </m:sup>
                          </m:sSubSup>
                        </m:num>
                        <m:den>
                          <m:r>
                            <a:rPr lang="en-US">
                              <a:latin typeface="Cambria Math"/>
                            </a:rPr>
                            <m:t>2</m:t>
                          </m:r>
                          <m:r>
                            <a:rPr lang="en-US" i="1">
                              <a:latin typeface="Cambria Math"/>
                            </a:rPr>
                            <m:t>𝑔</m:t>
                          </m:r>
                        </m:den>
                      </m:f>
                      <m:r>
                        <a:rPr lang="en-US">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2</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2</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2</m:t>
                              </m:r>
                            </m:sub>
                            <m:sup>
                              <m:r>
                                <a:rPr lang="en-US">
                                  <a:latin typeface="Cambria Math"/>
                                </a:rPr>
                                <m:t>2</m:t>
                              </m:r>
                            </m:sup>
                          </m:sSubSup>
                        </m:num>
                        <m:den>
                          <m:r>
                            <a:rPr lang="en-US">
                              <a:latin typeface="Cambria Math"/>
                            </a:rPr>
                            <m:t>2</m:t>
                          </m:r>
                          <m:r>
                            <a:rPr lang="en-US" i="1">
                              <a:latin typeface="Cambria Math"/>
                            </a:rPr>
                            <m:t>𝑔</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33400" y="4114800"/>
                <a:ext cx="3148491" cy="711670"/>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48555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InefficientConversion</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a:t>Potential energy (pressure or elevation) converted to kinetic energy in an abrupt flow contraction</a:t>
            </a:r>
            <a:br>
              <a:rPr lang="en-US" dirty="0"/>
            </a:br>
            <a:endParaRPr lang="en-US" dirty="0"/>
          </a:p>
          <a:p>
            <a:pPr marL="514350" indent="-514350">
              <a:buFont typeface="+mj-lt"/>
              <a:buAutoNum type="alphaUcPeriod"/>
            </a:pPr>
            <a:r>
              <a:rPr lang="en-US" dirty="0"/>
              <a:t>Kinetic energy converted to potential energy in an abrupt flow expansion</a:t>
            </a:r>
          </a:p>
          <a:p>
            <a:pPr marL="514350" indent="-514350">
              <a:buFont typeface="+mj-lt"/>
              <a:buAutoNum type="alphaUcPeriod"/>
            </a:pPr>
            <a:endParaRPr lang="en-US" dirty="0"/>
          </a:p>
          <a:p>
            <a:pPr marL="0" indent="0">
              <a:buNone/>
            </a:pPr>
            <a:br>
              <a:rPr lang="en-US" dirty="0"/>
            </a:br>
            <a:r>
              <a:rPr lang="en-US" dirty="0"/>
              <a:t>Note: This is the same as asking, “Where can you apply the Bernoulli equation?”</a:t>
            </a:r>
          </a:p>
        </p:txBody>
      </p:sp>
      <p:sp>
        <p:nvSpPr>
          <p:cNvPr id="4" name="Text Placeholder 3"/>
          <p:cNvSpPr>
            <a:spLocks noGrp="1"/>
          </p:cNvSpPr>
          <p:nvPr>
            <p:ph type="body" sz="quarter" idx="13"/>
          </p:nvPr>
        </p:nvSpPr>
        <p:spPr/>
        <p:txBody>
          <a:bodyPr/>
          <a:lstStyle/>
          <a:p>
            <a:r>
              <a:rPr lang="en-US" dirty="0"/>
              <a:t>Which conversion loses mechanical energy to heat?</a:t>
            </a:r>
          </a:p>
        </p:txBody>
      </p:sp>
      <p:grpSp>
        <p:nvGrpSpPr>
          <p:cNvPr id="20" name="Group 19"/>
          <p:cNvGrpSpPr/>
          <p:nvPr/>
        </p:nvGrpSpPr>
        <p:grpSpPr>
          <a:xfrm>
            <a:off x="4419600" y="4751070"/>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21" name="Group 20"/>
          <p:cNvGrpSpPr/>
          <p:nvPr/>
        </p:nvGrpSpPr>
        <p:grpSpPr>
          <a:xfrm flipH="1">
            <a:off x="4344307" y="2706914"/>
            <a:ext cx="4419600" cy="774700"/>
            <a:chOff x="3279775" y="5105400"/>
            <a:chExt cx="4419600" cy="774700"/>
          </a:xfrm>
        </p:grpSpPr>
        <p:sp>
          <p:nvSpPr>
            <p:cNvPr id="22"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23" name="Line 12"/>
            <p:cNvSpPr>
              <a:spLocks noChangeShapeType="1"/>
            </p:cNvSpPr>
            <p:nvPr/>
          </p:nvSpPr>
          <p:spPr bwMode="auto">
            <a:xfrm flipH="1">
              <a:off x="6740525" y="549275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24"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25"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spTree>
    <p:extLst>
      <p:ext uri="{BB962C8B-B14F-4D97-AF65-F5344CB8AC3E}">
        <p14:creationId xmlns:p14="http://schemas.microsoft.com/office/powerpoint/2010/main" val="30480778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51"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There is a general equation for vertical orifices in physchem.py within </a:t>
            </a:r>
            <a:r>
              <a:rPr lang="en-US" sz="2400" dirty="0" err="1">
                <a:latin typeface="+mj-lt"/>
              </a:rPr>
              <a:t>aguaclara</a:t>
            </a:r>
            <a:r>
              <a:rPr lang="en-US" sz="2400" dirty="0">
                <a:latin typeface="+mj-lt"/>
              </a:rPr>
              <a:t>.</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dirty="0"/>
              <a:t>They both have significant energy losses due to shear between fluid and the solid surface</a:t>
            </a:r>
          </a:p>
          <a:p>
            <a:pPr marL="514350" indent="-514350">
              <a:buFont typeface="+mj-lt"/>
              <a:buAutoNum type="alphaUcPeriod"/>
            </a:pPr>
            <a:r>
              <a:rPr lang="en-US" dirty="0"/>
              <a:t>They both have significant energy losses due to flow expansions </a:t>
            </a:r>
          </a:p>
        </p:txBody>
      </p:sp>
      <p:sp>
        <p:nvSpPr>
          <p:cNvPr id="4" name="Text Placeholder 3"/>
          <p:cNvSpPr>
            <a:spLocks noGrp="1"/>
          </p:cNvSpPr>
          <p:nvPr>
            <p:ph type="body" sz="quarter" idx="13"/>
          </p:nvPr>
        </p:nvSpPr>
        <p:spPr/>
        <p:txBody>
          <a:bodyPr/>
          <a:lstStyle/>
          <a:p>
            <a:r>
              <a:rPr lang="en-US" dirty="0"/>
              <a:t>A long streamlined train and a long straight pipeline are similar in that</a:t>
            </a:r>
          </a:p>
        </p:txBody>
      </p:sp>
    </p:spTree>
    <p:extLst>
      <p:ext uri="{BB962C8B-B14F-4D97-AF65-F5344CB8AC3E}">
        <p14:creationId xmlns:p14="http://schemas.microsoft.com/office/powerpoint/2010/main" val="4986954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0"/>
            <a:ext cx="4938928" cy="1120056"/>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a:t>
            </a:r>
          </a:p>
        </p:txBody>
      </p:sp>
      <p:sp>
        <p:nvSpPr>
          <p:cNvPr id="4" name="Content Placeholder 3"/>
          <p:cNvSpPr>
            <a:spLocks noGrp="1"/>
          </p:cNvSpPr>
          <p:nvPr>
            <p:ph idx="1"/>
          </p:nvPr>
        </p:nvSpPr>
        <p:spPr/>
        <p:txBody>
          <a:bodyPr/>
          <a:lstStyle/>
          <a:p>
            <a:r>
              <a:rPr lang="en-US" dirty="0"/>
              <a:t>We will use smart physics and fluids to create elegant designs</a:t>
            </a:r>
          </a:p>
          <a:p>
            <a:r>
              <a:rPr lang="en-US" dirty="0"/>
              <a:t>Computer controlled flows and water levels in water treatment plants are </a:t>
            </a:r>
          </a:p>
          <a:p>
            <a:pPr lvl="1"/>
            <a:r>
              <a:rPr lang="en-US" dirty="0"/>
              <a:t>a lazy approach to design </a:t>
            </a:r>
          </a:p>
          <a:p>
            <a:pPr lvl="1"/>
            <a:r>
              <a:rPr lang="en-US" dirty="0"/>
              <a:t>prone to failures (not a resilient design approach)</a:t>
            </a:r>
          </a:p>
        </p:txBody>
      </p:sp>
    </p:spTree>
    <p:extLst>
      <p:ext uri="{BB962C8B-B14F-4D97-AF65-F5344CB8AC3E}">
        <p14:creationId xmlns:p14="http://schemas.microsoft.com/office/powerpoint/2010/main" val="32473961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TurbulentHeadLoss</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a:t>Decreases with increased flow</a:t>
            </a:r>
          </a:p>
          <a:p>
            <a:pPr marL="514350" indent="-514350">
              <a:buFont typeface="+mj-lt"/>
              <a:buAutoNum type="alphaUcPeriod"/>
            </a:pPr>
            <a:r>
              <a:rPr lang="en-US" dirty="0"/>
              <a:t>Remains constant with increased flow</a:t>
            </a:r>
          </a:p>
          <a:p>
            <a:pPr marL="514350" indent="-514350">
              <a:buFont typeface="+mj-lt"/>
              <a:buAutoNum type="alphaUcPeriod"/>
            </a:pPr>
            <a:r>
              <a:rPr lang="en-US" dirty="0"/>
              <a:t>Increases approximately in proportion to the flow</a:t>
            </a:r>
          </a:p>
          <a:p>
            <a:pPr marL="514350" indent="-514350">
              <a:buFont typeface="+mj-lt"/>
              <a:buAutoNum type="alphaUcPeriod"/>
            </a:pPr>
            <a:r>
              <a:rPr lang="en-US" dirty="0"/>
              <a:t>Increases approximately in proportion to the square of the flow</a:t>
            </a:r>
          </a:p>
          <a:p>
            <a:pPr marL="514350" indent="-514350">
              <a:buFont typeface="+mj-lt"/>
              <a:buAutoNum type="alphaUcPeriod"/>
            </a:pPr>
            <a:r>
              <a:rPr lang="en-US" dirty="0"/>
              <a:t>Increases in proportion to the natural log of the flow</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a:t>Head loss through a long, rough pipe with turbulent flow</a:t>
            </a:r>
          </a:p>
        </p:txBody>
      </p:sp>
    </p:spTree>
    <p:extLst>
      <p:ext uri="{BB962C8B-B14F-4D97-AF65-F5344CB8AC3E}">
        <p14:creationId xmlns:p14="http://schemas.microsoft.com/office/powerpoint/2010/main" val="31073570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a:xfrm>
            <a:off x="457200" y="79955"/>
            <a:ext cx="8458200" cy="1143000"/>
          </a:xfrm>
        </p:spPr>
        <p:txBody>
          <a:bodyPr lIns="90488" tIns="44450" rIns="90488" bIns="44450" anchor="b"/>
          <a:lstStyle/>
          <a:p>
            <a:pPr>
              <a:defRPr/>
            </a:pPr>
            <a:r>
              <a:rPr lang="en-US" dirty="0"/>
              <a:t>Head Loss: </a:t>
            </a:r>
            <a:r>
              <a:rPr lang="en-US" b="1" dirty="0"/>
              <a:t>Minor Losses</a:t>
            </a:r>
          </a:p>
        </p:txBody>
      </p:sp>
      <p:sp>
        <p:nvSpPr>
          <p:cNvPr id="46086" name="Rectangle 3"/>
          <p:cNvSpPr>
            <a:spLocks noGrp="1" noChangeArrowheads="1"/>
          </p:cNvSpPr>
          <p:nvPr>
            <p:ph idx="1"/>
          </p:nvPr>
        </p:nvSpPr>
        <p:spPr>
          <a:xfrm>
            <a:off x="446212" y="1905699"/>
            <a:ext cx="7899400" cy="4572000"/>
          </a:xfrm>
          <a:noFill/>
        </p:spPr>
        <p:txBody>
          <a:bodyPr lIns="90488" tIns="44450" rIns="90488" bIns="44450"/>
          <a:lstStyle/>
          <a:p>
            <a:pPr>
              <a:lnSpc>
                <a:spcPct val="90000"/>
              </a:lnSpc>
            </a:pPr>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pPr>
              <a:lnSpc>
                <a:spcPct val="90000"/>
              </a:lnSpc>
            </a:pPr>
            <a:r>
              <a:rPr lang="en-US" dirty="0"/>
              <a:t>Losses are due to expansions</a:t>
            </a:r>
          </a:p>
          <a:p>
            <a:pPr>
              <a:lnSpc>
                <a:spcPct val="90000"/>
              </a:lnSpc>
            </a:pPr>
            <a:r>
              <a:rPr lang="en-US" dirty="0"/>
              <a:t>Losses can be minimized by gradual expansions</a:t>
            </a:r>
          </a:p>
          <a:p>
            <a:pPr>
              <a:lnSpc>
                <a:spcPct val="90000"/>
              </a:lnSpc>
            </a:pPr>
            <a:r>
              <a:rPr lang="en-US" dirty="0"/>
              <a:t>Minor Losses have the form</a:t>
            </a:r>
            <a:br>
              <a:rPr lang="en-US" dirty="0"/>
            </a:br>
            <a:r>
              <a:rPr lang="en-US" dirty="0"/>
              <a:t>where </a:t>
            </a:r>
            <a:r>
              <a:rPr lang="en-US" i="1" dirty="0" err="1"/>
              <a:t>K</a:t>
            </a:r>
            <a:r>
              <a:rPr lang="en-US" i="1" baseline="-25000" dirty="0" err="1"/>
              <a:t>e</a:t>
            </a:r>
            <a:r>
              <a:rPr lang="en-US" dirty="0"/>
              <a:t> is the loss coefficient</a:t>
            </a:r>
            <a:br>
              <a:rPr lang="en-US" dirty="0"/>
            </a:br>
            <a:r>
              <a:rPr lang="en-US" dirty="0"/>
              <a:t>and V is some characteristic velocity (could be contracted flow or expanded flow)</a:t>
            </a:r>
          </a:p>
        </p:txBody>
      </p:sp>
      <p:sp>
        <p:nvSpPr>
          <p:cNvPr id="78858" name="Text Box 10"/>
          <p:cNvSpPr txBox="1">
            <a:spLocks noChangeArrowheads="1"/>
          </p:cNvSpPr>
          <p:nvPr/>
        </p:nvSpPr>
        <p:spPr bwMode="auto">
          <a:xfrm>
            <a:off x="6078439" y="3376197"/>
            <a:ext cx="3071418"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sym typeface="Euclid Symbol" pitchFamily="18" charset="2"/>
              </a:rPr>
              <a:t></a:t>
            </a:r>
            <a:r>
              <a:rPr lang="en-US" sz="2200" i="1" dirty="0">
                <a:solidFill>
                  <a:schemeClr val="folHlink"/>
                </a:solidFill>
              </a:rPr>
              <a:t>,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169571" y="3721820"/>
            <a:ext cx="2974429"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295333" y="4715137"/>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5462125" y="4123211"/>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MajorMinorDrain</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a:t>major losses dominate</a:t>
            </a:r>
          </a:p>
          <a:p>
            <a:pPr marL="514350" indent="-514350">
              <a:buFont typeface="+mj-lt"/>
              <a:buAutoNum type="alphaUcPeriod"/>
            </a:pPr>
            <a:r>
              <a:rPr lang="en-US" dirty="0"/>
              <a:t>minor losses dominate</a:t>
            </a:r>
          </a:p>
          <a:p>
            <a:pPr marL="514350" indent="-514350">
              <a:buFont typeface="+mj-lt"/>
              <a:buAutoNum type="alphaUcPeriod"/>
            </a:pPr>
            <a:r>
              <a:rPr lang="en-US" dirty="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37" name="Picture 13" descr="C:\Users\mw24\Pictures\Atima 5 sed wire front.png"/>
          <p:cNvPicPr>
            <a:picLocks noChangeAspect="1" noChangeArrowheads="1"/>
          </p:cNvPicPr>
          <p:nvPr/>
        </p:nvPicPr>
        <p:blipFill>
          <a:blip r:embed="rId3" cstate="print"/>
          <a:srcRect/>
          <a:stretch>
            <a:fillRect/>
          </a:stretch>
        </p:blipFill>
        <p:spPr bwMode="auto">
          <a:xfrm>
            <a:off x="3505200" y="3810000"/>
            <a:ext cx="4594555" cy="2123174"/>
          </a:xfrm>
          <a:prstGeom prst="rect">
            <a:avLst/>
          </a:prstGeom>
          <a:noFill/>
        </p:spPr>
      </p:pic>
    </p:spTree>
    <p:extLst>
      <p:ext uri="{BB962C8B-B14F-4D97-AF65-F5344CB8AC3E}">
        <p14:creationId xmlns:p14="http://schemas.microsoft.com/office/powerpoint/2010/main" val="3523171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
        <p:nvSpPr>
          <p:cNvPr id="5" name="TextBox 4"/>
          <p:cNvSpPr txBox="1"/>
          <p:nvPr/>
        </p:nvSpPr>
        <p:spPr>
          <a:xfrm>
            <a:off x="3476090" y="1627822"/>
            <a:ext cx="4662045" cy="400110"/>
          </a:xfrm>
          <a:prstGeom prst="rect">
            <a:avLst/>
          </a:prstGeom>
          <a:noFill/>
        </p:spPr>
        <p:txBody>
          <a:bodyPr wrap="none" rtlCol="0">
            <a:spAutoFit/>
          </a:bodyPr>
          <a:lstStyle/>
          <a:p>
            <a:r>
              <a:rPr lang="en-US" sz="2000" dirty="0"/>
              <a:t>If tubing isn’t straight – another minor loss!</a:t>
            </a:r>
          </a:p>
        </p:txBody>
      </p:sp>
      <p:sp>
        <p:nvSpPr>
          <p:cNvPr id="6" name="TextBox 5"/>
          <p:cNvSpPr txBox="1"/>
          <p:nvPr/>
        </p:nvSpPr>
        <p:spPr>
          <a:xfrm>
            <a:off x="140413" y="4272349"/>
            <a:ext cx="8961107" cy="523220"/>
          </a:xfrm>
          <a:prstGeom prst="rect">
            <a:avLst/>
          </a:prstGeom>
          <a:noFill/>
        </p:spPr>
        <p:txBody>
          <a:bodyPr wrap="none" rtlCol="0">
            <a:spAutoFit/>
          </a:bodyPr>
          <a:lstStyle/>
          <a:p>
            <a:r>
              <a:rPr lang="en-US" dirty="0"/>
              <a:t>Select control surfaces where you know as much as possible!</a:t>
            </a:r>
          </a:p>
        </p:txBody>
      </p:sp>
    </p:spTree>
    <p:extLst>
      <p:ext uri="{BB962C8B-B14F-4D97-AF65-F5344CB8AC3E}">
        <p14:creationId xmlns:p14="http://schemas.microsoft.com/office/powerpoint/2010/main" val="15372998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151619" cy="2702169"/>
            <a:chOff x="4038600" y="2819400"/>
            <a:chExt cx="4496616"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96616" cy="2286000"/>
              <a:chOff x="4038600" y="2819400"/>
              <a:chExt cx="4496616"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496616" cy="2286000"/>
                <a:chOff x="4038600" y="2819400"/>
                <a:chExt cx="4496616"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537766"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404930"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274645"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93367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 </a:t>
            </a:r>
            <a:r>
              <a:rPr lang="en-US" sz="2000" dirty="0"/>
              <a:t>for a more in-depth explanation</a:t>
            </a:r>
          </a:p>
        </p:txBody>
      </p:sp>
      <p:sp>
        <p:nvSpPr>
          <p:cNvPr id="3" name="TextBox 2"/>
          <p:cNvSpPr txBox="1"/>
          <p:nvPr/>
        </p:nvSpPr>
        <p:spPr>
          <a:xfrm>
            <a:off x="27308" y="3291325"/>
            <a:ext cx="4875630" cy="1384995"/>
          </a:xfrm>
          <a:prstGeom prst="rect">
            <a:avLst/>
          </a:prstGeom>
          <a:noFill/>
        </p:spPr>
        <p:txBody>
          <a:bodyPr wrap="none" rtlCol="0">
            <a:spAutoFit/>
          </a:bodyPr>
          <a:lstStyle/>
          <a:p>
            <a:r>
              <a:rPr lang="en-US" dirty="0"/>
              <a:t>Two unknowns! Q and head loss</a:t>
            </a:r>
          </a:p>
          <a:p>
            <a:r>
              <a:rPr lang="en-US" dirty="0"/>
              <a:t>Two equations?</a:t>
            </a:r>
          </a:p>
          <a:p>
            <a:endParaRPr lang="en-US" dirty="0"/>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47470" y="4290586"/>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err="1"/>
              <a:t>VerticalPipe</a:t>
            </a:r>
            <a:endParaRPr lang="en-US" dirty="0"/>
          </a:p>
        </p:txBody>
      </p:sp>
      <p:sp>
        <p:nvSpPr>
          <p:cNvPr id="65" name="Text Placeholder 64"/>
          <p:cNvSpPr>
            <a:spLocks noGrp="1"/>
          </p:cNvSpPr>
          <p:nvPr>
            <p:ph type="body" sz="quarter" idx="13"/>
          </p:nvPr>
        </p:nvSpPr>
        <p:spPr/>
        <p:txBody>
          <a:bodyPr/>
          <a:lstStyle/>
          <a:p>
            <a:r>
              <a:rPr lang="en-US" dirty="0"/>
              <a:t>AguaClara/PRADAN Solar Pumped System in Jharkhand India</a:t>
            </a:r>
          </a:p>
        </p:txBody>
      </p:sp>
      <p:grpSp>
        <p:nvGrpSpPr>
          <p:cNvPr id="5" name="Group 4"/>
          <p:cNvGrpSpPr>
            <a:grpSpLocks noChangeAspect="1"/>
          </p:cNvGrpSpPr>
          <p:nvPr/>
        </p:nvGrpSpPr>
        <p:grpSpPr>
          <a:xfrm>
            <a:off x="8153400" y="4495800"/>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2438400" y="1774209"/>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63242" y="3624197"/>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899502" y="3666635"/>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1602704" y="3781425"/>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6766" y="6174316"/>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7155887" y="3986543"/>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431775" y="4220258"/>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2438400" y="301020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16125" y="2969261"/>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52400" y="4090600"/>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835777" y="2969261"/>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4684673" y="3635233"/>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09218" y="1943071"/>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7339575" y="3439470"/>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5334000" y="4114800"/>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4387067" y="1416385"/>
            <a:ext cx="3121799" cy="338554"/>
          </a:xfrm>
          <a:prstGeom prst="rect">
            <a:avLst/>
          </a:prstGeom>
          <a:noFill/>
        </p:spPr>
        <p:txBody>
          <a:bodyPr wrap="square" rtlCol="0">
            <a:spAutoFit/>
          </a:bodyPr>
          <a:lstStyle/>
          <a:p>
            <a:r>
              <a:rPr lang="en-US" sz="1600" dirty="0">
                <a:solidFill>
                  <a:srgbClr val="000000"/>
                </a:solidFill>
              </a:rPr>
              <a:t>Water treatment facility</a:t>
            </a:r>
          </a:p>
        </p:txBody>
      </p:sp>
      <p:pic>
        <p:nvPicPr>
          <p:cNvPr id="172" name="Picture 2" descr="http://aguaclara.cornell.edu/resources/logo-large.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2200" y="2225586"/>
            <a:ext cx="715480" cy="212814"/>
          </a:xfrm>
          <a:prstGeom prst="rect">
            <a:avLst/>
          </a:prstGeom>
          <a:noFill/>
          <a:extLst>
            <a:ext uri="{909E8E84-426E-40DD-AFC4-6F175D3DCCD1}">
              <a14:hiddenFill xmlns:a14="http://schemas.microsoft.com/office/drawing/2010/main">
                <a:solidFill>
                  <a:srgbClr val="FFFFFF"/>
                </a:solidFill>
              </a14:hiddenFill>
            </a:ext>
          </a:extLst>
        </p:spPr>
      </p:pic>
      <p:cxnSp>
        <p:nvCxnSpPr>
          <p:cNvPr id="173" name="Straight Connector 172"/>
          <p:cNvCxnSpPr/>
          <p:nvPr/>
        </p:nvCxnSpPr>
        <p:spPr>
          <a:xfrm flipH="1">
            <a:off x="3041242" y="2050307"/>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3962400" y="6386262"/>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4148552" y="2050307"/>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3581400" y="2548540"/>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8230772" y="4782335"/>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6818823" y="4437966"/>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4782579" y="6165508"/>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2947916" y="2074460"/>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3048000" y="1966415"/>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4419600" y="3819899"/>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403416" y="4876800"/>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2947916" y="1601051"/>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90800"/>
            <a:ext cx="8229600" cy="3535363"/>
          </a:xfrm>
        </p:spPr>
        <p:txBody>
          <a:bodyPr/>
          <a:lstStyle/>
          <a:p>
            <a:r>
              <a:rPr lang="en-US" dirty="0"/>
              <a:t>2.5 cm diameter</a:t>
            </a:r>
          </a:p>
          <a:p>
            <a:r>
              <a:rPr lang="en-US" dirty="0"/>
              <a:t>5 cm diameter</a:t>
            </a:r>
          </a:p>
          <a:p>
            <a:r>
              <a:rPr lang="en-US" dirty="0"/>
              <a:t>7.5 cm diameter</a:t>
            </a:r>
          </a:p>
          <a:p>
            <a:r>
              <a:rPr lang="en-US" dirty="0"/>
              <a:t>10 cm diameter</a:t>
            </a:r>
          </a:p>
        </p:txBody>
      </p:sp>
      <p:sp>
        <p:nvSpPr>
          <p:cNvPr id="4" name="Text Placeholder 3"/>
          <p:cNvSpPr>
            <a:spLocks noGrp="1"/>
          </p:cNvSpPr>
          <p:nvPr>
            <p:ph type="body" sz="quarter" idx="13"/>
          </p:nvPr>
        </p:nvSpPr>
        <p:spPr/>
        <p:txBody>
          <a:bodyPr/>
          <a:lstStyle/>
          <a:p>
            <a:r>
              <a:rPr lang="en-US" dirty="0"/>
              <a:t>What size pipe should be used for the vertical section up the tank to </a:t>
            </a:r>
            <a:r>
              <a:rPr lang="en-US"/>
              <a:t>maximize flow?</a:t>
            </a:r>
            <a:endParaRPr lang="en-US" dirty="0"/>
          </a:p>
        </p:txBody>
      </p:sp>
      <p:sp>
        <p:nvSpPr>
          <p:cNvPr id="5" name="TextBox 4"/>
          <p:cNvSpPr txBox="1"/>
          <p:nvPr/>
        </p:nvSpPr>
        <p:spPr>
          <a:xfrm>
            <a:off x="304800" y="1600200"/>
            <a:ext cx="8723863" cy="830997"/>
          </a:xfrm>
          <a:prstGeom prst="rect">
            <a:avLst/>
          </a:prstGeom>
          <a:noFill/>
        </p:spPr>
        <p:txBody>
          <a:bodyPr wrap="none" rtlCol="0">
            <a:spAutoFit/>
          </a:bodyPr>
          <a:lstStyle/>
          <a:p>
            <a:r>
              <a:rPr lang="en-US" sz="2400" dirty="0">
                <a:solidFill>
                  <a:srgbClr val="000000"/>
                </a:solidFill>
              </a:rPr>
              <a:t>A 10 cm diameter pipe is used for the 500 m long transmission line</a:t>
            </a:r>
          </a:p>
          <a:p>
            <a:r>
              <a:rPr lang="en-US" sz="2400" dirty="0">
                <a:solidFill>
                  <a:srgbClr val="000000"/>
                </a:solidFill>
              </a:rPr>
              <a:t>The elevated tank is 10 m tall.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431197"/>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1053" y="5776332"/>
            <a:ext cx="4558246" cy="954107"/>
          </a:xfrm>
          <a:prstGeom prst="rect">
            <a:avLst/>
          </a:prstGeom>
          <a:noFill/>
        </p:spPr>
        <p:txBody>
          <a:bodyPr wrap="square" rtlCol="0">
            <a:spAutoFit/>
          </a:bodyPr>
          <a:lstStyle/>
          <a:p>
            <a:r>
              <a:rPr lang="en-US" dirty="0"/>
              <a:t>What are the failure modes?</a:t>
            </a:r>
          </a:p>
          <a:p>
            <a:r>
              <a:rPr lang="en-US" dirty="0"/>
              <a:t>What are the constraints?</a:t>
            </a:r>
          </a:p>
        </p:txBody>
      </p:sp>
    </p:spTree>
    <p:extLst>
      <p:ext uri="{BB962C8B-B14F-4D97-AF65-F5344CB8AC3E}">
        <p14:creationId xmlns:p14="http://schemas.microsoft.com/office/powerpoint/2010/main" val="16182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extLst>
      <p:ext uri="{BB962C8B-B14F-4D97-AF65-F5344CB8AC3E}">
        <p14:creationId xmlns:p14="http://schemas.microsoft.com/office/powerpoint/2010/main" val="136082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spTree>
    <p:extLst>
      <p:ext uri="{BB962C8B-B14F-4D97-AF65-F5344CB8AC3E}">
        <p14:creationId xmlns:p14="http://schemas.microsoft.com/office/powerpoint/2010/main" val="33614427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83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Drag (flow around objects)</a:t>
            </a:r>
          </a:p>
          <a:p>
            <a:r>
              <a:rPr lang="en-US" dirty="0"/>
              <a:t>Head loss (flow in pipes and channels)</a:t>
            </a:r>
          </a:p>
          <a:p>
            <a:r>
              <a:rPr lang="en-US" dirty="0"/>
              <a:t>Bernoulli and Energy Equation</a:t>
            </a:r>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Pressure drag (normal force)</a:t>
            </a:r>
          </a:p>
          <a:p>
            <a:r>
              <a:rPr lang="en-US" dirty="0"/>
              <a:t>Shear drag (tangent force)</a:t>
            </a:r>
          </a:p>
          <a:p>
            <a:r>
              <a:rPr lang="en-US" dirty="0"/>
              <a:t>Lift drag</a:t>
            </a:r>
          </a:p>
          <a:p>
            <a:endParaRPr lang="en-US" dirty="0"/>
          </a:p>
          <a:p>
            <a:endParaRPr lang="en-US" dirty="0"/>
          </a:p>
        </p:txBody>
      </p:sp>
      <p:sp>
        <p:nvSpPr>
          <p:cNvPr id="4" name="Text Placeholder 3"/>
          <p:cNvSpPr>
            <a:spLocks noGrp="1"/>
          </p:cNvSpPr>
          <p:nvPr>
            <p:ph type="body" sz="quarter" idx="13"/>
          </p:nvPr>
        </p:nvSpPr>
        <p:spPr/>
        <p:txBody>
          <a:bodyPr/>
          <a:lstStyle/>
          <a:p>
            <a:r>
              <a:rPr lang="en-US" dirty="0"/>
              <a:t>What causes the majority of air drag on a bicycle (including the rider)?</a:t>
            </a:r>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drag</a:t>
            </a:r>
          </a:p>
        </p:txBody>
      </p:sp>
      <p:sp>
        <p:nvSpPr>
          <p:cNvPr id="3" name="Content Placeholder 2"/>
          <p:cNvSpPr>
            <a:spLocks noGrp="1"/>
          </p:cNvSpPr>
          <p:nvPr>
            <p:ph idx="1"/>
          </p:nvPr>
        </p:nvSpPr>
        <p:spPr/>
        <p:txBody>
          <a:bodyPr/>
          <a:lstStyle/>
          <a:p>
            <a:pPr marL="514350" indent="-514350">
              <a:buFont typeface="+mj-lt"/>
              <a:buAutoNum type="alphaUcPeriod"/>
            </a:pPr>
            <a:r>
              <a:rPr lang="en-US" dirty="0"/>
              <a:t>Round disk tangent </a:t>
            </a:r>
            <a:br>
              <a:rPr lang="en-US" dirty="0"/>
            </a:br>
            <a:r>
              <a:rPr lang="en-US" dirty="0"/>
              <a:t>to wind</a:t>
            </a:r>
          </a:p>
          <a:p>
            <a:pPr marL="514350" indent="-514350">
              <a:buFont typeface="+mj-lt"/>
              <a:buAutoNum type="alphaUcPeriod"/>
            </a:pPr>
            <a:r>
              <a:rPr lang="en-US" dirty="0"/>
              <a:t>Round disk perpendicular </a:t>
            </a:r>
            <a:br>
              <a:rPr lang="en-US" dirty="0"/>
            </a:br>
            <a:r>
              <a:rPr lang="en-US" dirty="0"/>
              <a:t>to wind</a:t>
            </a:r>
          </a:p>
          <a:p>
            <a:pPr marL="514350" indent="-514350">
              <a:buFont typeface="+mj-lt"/>
              <a:buAutoNum type="alphaUcPeriod"/>
            </a:pPr>
            <a:r>
              <a:rPr lang="en-US" dirty="0"/>
              <a:t>Hemisphere with convex </a:t>
            </a:r>
            <a:br>
              <a:rPr lang="en-US" dirty="0"/>
            </a:br>
            <a:r>
              <a:rPr lang="en-US" dirty="0"/>
              <a:t>side facing wind</a:t>
            </a:r>
          </a:p>
          <a:p>
            <a:pPr marL="514350" indent="-514350">
              <a:buFont typeface="+mj-lt"/>
              <a:buAutoNum type="alphaUcPeriod"/>
            </a:pPr>
            <a:r>
              <a:rPr lang="en-US" dirty="0"/>
              <a:t>Hemisphere with concave </a:t>
            </a:r>
            <a:br>
              <a:rPr lang="en-US" dirty="0"/>
            </a:br>
            <a:r>
              <a:rPr lang="en-US" dirty="0"/>
              <a:t>side facing wind</a:t>
            </a:r>
          </a:p>
        </p:txBody>
      </p:sp>
      <p:sp>
        <p:nvSpPr>
          <p:cNvPr id="5" name="Text Placeholder 4"/>
          <p:cNvSpPr>
            <a:spLocks noGrp="1"/>
          </p:cNvSpPr>
          <p:nvPr>
            <p:ph type="body" sz="quarter" idx="13"/>
          </p:nvPr>
        </p:nvSpPr>
        <p:spPr/>
        <p:txBody>
          <a:bodyPr/>
          <a:lstStyle/>
          <a:p>
            <a:r>
              <a:rPr lang="en-US" dirty="0"/>
              <a:t>Which orientation causes more drag?</a:t>
            </a:r>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1461" y="3962400"/>
            <a:ext cx="1957131" cy="914400"/>
            <a:chOff x="7002783" y="4190999"/>
            <a:chExt cx="1957131" cy="914400"/>
          </a:xfrm>
        </p:grpSpPr>
        <p:grpSp>
          <p:nvGrpSpPr>
            <p:cNvPr id="27" name="Group 26"/>
            <p:cNvGrpSpPr/>
            <p:nvPr/>
          </p:nvGrpSpPr>
          <p:grpSpPr>
            <a:xfrm>
              <a:off x="7002783" y="4342598"/>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Chord 2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6" name="Group 35"/>
          <p:cNvGrpSpPr/>
          <p:nvPr/>
        </p:nvGrpSpPr>
        <p:grpSpPr>
          <a:xfrm>
            <a:off x="5642913" y="5104599"/>
            <a:ext cx="1668174" cy="914400"/>
            <a:chOff x="6713826" y="5410200"/>
            <a:chExt cx="1668174" cy="914400"/>
          </a:xfrm>
        </p:grpSpPr>
        <p:grpSp>
          <p:nvGrpSpPr>
            <p:cNvPr id="28" name="Group 27"/>
            <p:cNvGrpSpPr/>
            <p:nvPr/>
          </p:nvGrpSpPr>
          <p:grpSpPr>
            <a:xfrm>
              <a:off x="6713826" y="5561799"/>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4" name="Chord 3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27270084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937"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938"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125043</TotalTime>
  <Words>1603</Words>
  <Application>Microsoft Office PowerPoint</Application>
  <PresentationFormat>Widescreen</PresentationFormat>
  <Paragraphs>242</Paragraphs>
  <Slides>30</Slides>
  <Notes>15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40" baseType="lpstr">
      <vt:lpstr>Cambria Math</vt:lpstr>
      <vt:lpstr>Century Gothic</vt:lpstr>
      <vt:lpstr>Candara</vt:lpstr>
      <vt:lpstr>Wingdings</vt:lpstr>
      <vt:lpstr>Times New Roman</vt:lpstr>
      <vt:lpstr>Arial</vt:lpstr>
      <vt:lpstr>Baskerville Old Face</vt:lpstr>
      <vt:lpstr>Calibri</vt:lpstr>
      <vt:lpstr>SWOT 2021</vt:lpstr>
      <vt:lpstr>Equation</vt:lpstr>
      <vt:lpstr>Fluids Review</vt:lpstr>
      <vt:lpstr>Motivation</vt:lpstr>
      <vt:lpstr>PowerPoint Presentation</vt:lpstr>
      <vt:lpstr>PowerPoint Presentation</vt:lpstr>
      <vt:lpstr>Fluids Review</vt:lpstr>
      <vt:lpstr>PowerPoint Presentation</vt:lpstr>
      <vt:lpstr>drag</vt:lpstr>
      <vt:lpstr>Streamlines</vt:lpstr>
      <vt:lpstr>Why is there drag?</vt:lpstr>
      <vt:lpstr>luggagebehindortop</vt:lpstr>
      <vt:lpstr>BernoulliOrEnergy</vt:lpstr>
      <vt:lpstr>InefficientConversion</vt:lpstr>
      <vt:lpstr>Orifice Equation</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TurbulentHeadLoss</vt:lpstr>
      <vt:lpstr>Head Loss: Minor Losses</vt:lpstr>
      <vt:lpstr>Three forms of Minor Loss equation</vt:lpstr>
      <vt:lpstr>Which points are `in` and `out` for finding the Minor Loss coefficient?</vt:lpstr>
      <vt:lpstr>Three forms of Minor Loss equation</vt:lpstr>
      <vt:lpstr>MajorMinorDrain</vt:lpstr>
      <vt:lpstr>Elevation difference = head loss trick</vt:lpstr>
      <vt:lpstr>Elevation difference = head loss trick</vt:lpstr>
      <vt:lpstr>VerticalPipe</vt:lpstr>
      <vt:lpstr>PowerPoint Presentation</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1780</cp:revision>
  <cp:lastPrinted>2017-09-05T11:56:51Z</cp:lastPrinted>
  <dcterms:created xsi:type="dcterms:W3CDTF">2004-08-17T19:01:02Z</dcterms:created>
  <dcterms:modified xsi:type="dcterms:W3CDTF">2020-10-24T13:53:59Z</dcterms:modified>
</cp:coreProperties>
</file>